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Nunito-bold.fntdata"/><Relationship Id="rId10" Type="http://schemas.openxmlformats.org/officeDocument/2006/relationships/slide" Target="slides/slide5.xml"/><Relationship Id="rId21" Type="http://schemas.openxmlformats.org/officeDocument/2006/relationships/font" Target="fonts/Nunito-regular.fntdata"/><Relationship Id="rId13" Type="http://schemas.openxmlformats.org/officeDocument/2006/relationships/slide" Target="slides/slide8.xml"/><Relationship Id="rId24" Type="http://schemas.openxmlformats.org/officeDocument/2006/relationships/font" Target="fonts/Nunito-boldItalic.fntdata"/><Relationship Id="rId12" Type="http://schemas.openxmlformats.org/officeDocument/2006/relationships/slide" Target="slides/slide7.xml"/><Relationship Id="rId23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8698690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1586986900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869869001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5869869001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869869001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5869869001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869869001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5869869001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869869001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5869869001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586986900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586986900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869869001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5869869001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869869001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5869869001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869869001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5869869001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869869001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5869869001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869869001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5869869001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869869001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5869869001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869869001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869869001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869869001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5869869001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n.wikipedia.org/wiki/Lake" TargetMode="External"/><Relationship Id="rId4" Type="http://schemas.openxmlformats.org/officeDocument/2006/relationships/hyperlink" Target="https://en.wikipedia.org/wiki/Stream_pool" TargetMode="External"/><Relationship Id="rId5" Type="http://schemas.openxmlformats.org/officeDocument/2006/relationships/hyperlink" Target="https://en.wikipedia.org/wiki/Meander" TargetMode="External"/><Relationship Id="rId6" Type="http://schemas.openxmlformats.org/officeDocument/2006/relationships/hyperlink" Target="https://en.wikipedia.org/wiki/River" TargetMode="External"/><Relationship Id="rId7" Type="http://schemas.openxmlformats.org/officeDocument/2006/relationships/hyperlink" Target="https://en.wikipedia.org/wiki/Meander_cutof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3noIYFj2KFrJzpS__4HD_Q9S3cb0gpbn990Z_4UrLBI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/>
          <p:nvPr/>
        </p:nvSpPr>
        <p:spPr>
          <a:xfrm>
            <a:off x="7829550" y="0"/>
            <a:ext cx="1314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/>
          <p:nvPr/>
        </p:nvSpPr>
        <p:spPr>
          <a:xfrm>
            <a:off x="8462889" y="952230"/>
            <a:ext cx="24000" cy="41913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772" y="177499"/>
            <a:ext cx="1074234" cy="64930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/>
          <p:nvPr/>
        </p:nvSpPr>
        <p:spPr>
          <a:xfrm>
            <a:off x="1295400" y="1543050"/>
            <a:ext cx="5922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br>
              <a:rPr b="1" i="0" lang="en-GB" sz="9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0" sz="9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b="1" i="0" sz="21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1" i="0" lang="en-GB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3"/>
          <p:cNvSpPr txBox="1"/>
          <p:nvPr>
            <p:ph idx="12" type="sldNum"/>
          </p:nvPr>
        </p:nvSpPr>
        <p:spPr>
          <a:xfrm>
            <a:off x="3810000" y="2409825"/>
            <a:ext cx="533400" cy="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" name="Google Shape;133;p13"/>
          <p:cNvSpPr/>
          <p:nvPr/>
        </p:nvSpPr>
        <p:spPr>
          <a:xfrm>
            <a:off x="653025" y="341419"/>
            <a:ext cx="7239000" cy="27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0" lang="en-GB" sz="2400" u="none" cap="none" strike="noStrike">
                <a:latin typeface="Cambria"/>
                <a:ea typeface="Cambria"/>
                <a:cs typeface="Cambria"/>
                <a:sym typeface="Cambria"/>
              </a:rPr>
              <a:t>SNS ACADEMY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latin typeface="Cambria"/>
                <a:ea typeface="Cambria"/>
                <a:cs typeface="Cambria"/>
                <a:sym typeface="Cambria"/>
              </a:rPr>
              <a:t>    A fingerprint International School</a:t>
            </a:r>
            <a:endParaRPr b="1" i="0" sz="1200" u="none" cap="none" strike="noStrike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br>
              <a:rPr b="1" i="0" lang="en-GB" sz="900" u="none" cap="none" strike="noStrike">
                <a:latin typeface="Cambria"/>
                <a:ea typeface="Cambria"/>
                <a:cs typeface="Cambria"/>
                <a:sym typeface="Cambria"/>
              </a:rPr>
            </a:br>
            <a:endParaRPr b="1" i="0" sz="900" u="none" cap="none" strike="noStrike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latin typeface="Cambria"/>
                <a:ea typeface="Cambria"/>
                <a:cs typeface="Cambria"/>
                <a:sym typeface="Cambria"/>
              </a:rPr>
              <a:t>       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  <a:t>      GRADE : 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9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  <a:t>202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  <a:t>-2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  <a:t>)</a:t>
            </a:r>
            <a:endParaRPr b="1" i="0" sz="1800" u="none" cap="none" strike="noStrike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1284591" y="3039270"/>
            <a:ext cx="59436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b="1" i="0" lang="en-GB" sz="1700" u="none" cap="none" strike="noStrike">
                <a:latin typeface="Cambria"/>
                <a:ea typeface="Cambria"/>
                <a:cs typeface="Cambria"/>
                <a:sym typeface="Cambria"/>
              </a:rPr>
              <a:t> :  </a:t>
            </a:r>
            <a:r>
              <a:rPr b="1" lang="en-GB" sz="1500">
                <a:latin typeface="Cambria"/>
                <a:ea typeface="Cambria"/>
                <a:cs typeface="Cambria"/>
                <a:sym typeface="Cambria"/>
              </a:rPr>
              <a:t>SOCIAL SCIENCE</a:t>
            </a:r>
            <a:endParaRPr b="1" i="0" sz="1500" u="none" cap="none" strike="noStrike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Geography 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  <a:t>Chapter-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3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DRAINAGE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ctrTitle"/>
          </p:nvPr>
        </p:nvSpPr>
        <p:spPr>
          <a:xfrm>
            <a:off x="2020125" y="313079"/>
            <a:ext cx="5361300" cy="68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FF00"/>
                </a:solidFill>
              </a:rPr>
              <a:t>OXBOW LAKES</a:t>
            </a:r>
            <a:endParaRPr b="1">
              <a:solidFill>
                <a:srgbClr val="00FF00"/>
              </a:solidFill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2020125" y="1097625"/>
            <a:ext cx="44178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50">
                <a:solidFill>
                  <a:srgbClr val="202122"/>
                </a:solidFill>
                <a:highlight>
                  <a:srgbClr val="FFFFFF"/>
                </a:highlight>
              </a:rPr>
              <a:t>An </a:t>
            </a:r>
            <a:r>
              <a:rPr b="1" lang="en-GB" sz="3250">
                <a:solidFill>
                  <a:srgbClr val="202122"/>
                </a:solidFill>
                <a:highlight>
                  <a:srgbClr val="FFFFFF"/>
                </a:highlight>
              </a:rPr>
              <a:t>oxbow lake</a:t>
            </a:r>
            <a:r>
              <a:rPr lang="en-GB" sz="3250">
                <a:solidFill>
                  <a:srgbClr val="202122"/>
                </a:solidFill>
                <a:highlight>
                  <a:srgbClr val="FFFFFF"/>
                </a:highlight>
              </a:rPr>
              <a:t> is a U-shaped </a:t>
            </a:r>
            <a:r>
              <a:rPr lang="en-GB" sz="32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lake</a:t>
            </a:r>
            <a:r>
              <a:rPr lang="en-GB" sz="3250">
                <a:solidFill>
                  <a:srgbClr val="202122"/>
                </a:solidFill>
                <a:highlight>
                  <a:srgbClr val="FFFFFF"/>
                </a:highlight>
              </a:rPr>
              <a:t> or </a:t>
            </a:r>
            <a:r>
              <a:rPr lang="en-GB" sz="32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pool</a:t>
            </a:r>
            <a:r>
              <a:rPr lang="en-GB" sz="3250">
                <a:solidFill>
                  <a:srgbClr val="202122"/>
                </a:solidFill>
                <a:highlight>
                  <a:srgbClr val="FFFFFF"/>
                </a:highlight>
              </a:rPr>
              <a:t> that forms when a wide </a:t>
            </a:r>
            <a:r>
              <a:rPr lang="en-GB" sz="32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meander</a:t>
            </a:r>
            <a:r>
              <a:rPr lang="en-GB" sz="3250">
                <a:solidFill>
                  <a:srgbClr val="202122"/>
                </a:solidFill>
                <a:highlight>
                  <a:srgbClr val="FFFFFF"/>
                </a:highlight>
              </a:rPr>
              <a:t> of a </a:t>
            </a:r>
            <a:r>
              <a:rPr lang="en-GB" sz="32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river</a:t>
            </a:r>
            <a:r>
              <a:rPr lang="en-GB" sz="3250">
                <a:solidFill>
                  <a:srgbClr val="202122"/>
                </a:solidFill>
                <a:highlight>
                  <a:srgbClr val="FFFFFF"/>
                </a:highlight>
              </a:rPr>
              <a:t> is </a:t>
            </a:r>
            <a:r>
              <a:rPr lang="en-GB" sz="32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cut off</a:t>
            </a:r>
            <a:r>
              <a:rPr lang="en-GB" sz="3250">
                <a:solidFill>
                  <a:srgbClr val="202122"/>
                </a:solidFill>
                <a:highlight>
                  <a:srgbClr val="FFFFFF"/>
                </a:highlight>
              </a:rPr>
              <a:t>,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idx="1" type="subTitle"/>
          </p:nvPr>
        </p:nvSpPr>
        <p:spPr>
          <a:xfrm>
            <a:off x="1858700" y="869710"/>
            <a:ext cx="5361300" cy="30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OXBOW LAKH</a:t>
            </a:r>
            <a:endParaRPr sz="2500"/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8761D"/>
                </a:solidFill>
              </a:rPr>
              <a:t>DELTA</a:t>
            </a:r>
            <a:endParaRPr b="1" sz="2000">
              <a:solidFill>
                <a:srgbClr val="38761D"/>
              </a:solidFill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750" y="424175"/>
            <a:ext cx="5431325" cy="28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/>
          <p:nvPr/>
        </p:nvSpPr>
        <p:spPr>
          <a:xfrm>
            <a:off x="3636750" y="3935750"/>
            <a:ext cx="224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en-GB" sz="2100">
                <a:latin typeface="Calibri"/>
                <a:ea typeface="Calibri"/>
                <a:cs typeface="Calibri"/>
                <a:sym typeface="Calibri"/>
              </a:rPr>
              <a:t>STUARY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6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325" y="273800"/>
            <a:ext cx="5622400" cy="437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idx="1" type="subTitle"/>
          </p:nvPr>
        </p:nvSpPr>
        <p:spPr>
          <a:xfrm>
            <a:off x="1891350" y="603824"/>
            <a:ext cx="5361300" cy="41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AutoNum type="arabicPeriod"/>
            </a:pPr>
            <a:r>
              <a:rPr b="1" lang="en-GB" sz="11200">
                <a:solidFill>
                  <a:srgbClr val="0000FF"/>
                </a:solidFill>
              </a:rPr>
              <a:t>What is drainage?</a:t>
            </a:r>
            <a:endParaRPr b="1" sz="11200">
              <a:solidFill>
                <a:srgbClr val="0000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AutoNum type="arabicPeriod"/>
            </a:pPr>
            <a:r>
              <a:rPr b="1" lang="en-GB" sz="11200">
                <a:solidFill>
                  <a:srgbClr val="0000FF"/>
                </a:solidFill>
              </a:rPr>
              <a:t>Drainage basin?</a:t>
            </a:r>
            <a:endParaRPr b="1" sz="11200">
              <a:solidFill>
                <a:srgbClr val="0000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AutoNum type="arabicPeriod"/>
            </a:pPr>
            <a:r>
              <a:rPr b="1" lang="en-GB" sz="11200">
                <a:solidFill>
                  <a:srgbClr val="0000FF"/>
                </a:solidFill>
              </a:rPr>
              <a:t>Water divides.</a:t>
            </a:r>
            <a:endParaRPr b="1" sz="11200">
              <a:solidFill>
                <a:srgbClr val="0000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AutoNum type="arabicPeriod"/>
            </a:pPr>
            <a:r>
              <a:rPr b="1" lang="en-GB" sz="11200">
                <a:solidFill>
                  <a:srgbClr val="0000FF"/>
                </a:solidFill>
              </a:rPr>
              <a:t>What are the major groups of Indian rivers?</a:t>
            </a:r>
            <a:endParaRPr b="1" sz="11200">
              <a:solidFill>
                <a:srgbClr val="0000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AutoNum type="arabicPeriod"/>
            </a:pPr>
            <a:r>
              <a:rPr b="1" lang="en-GB" sz="11200">
                <a:solidFill>
                  <a:srgbClr val="0000FF"/>
                </a:solidFill>
              </a:rPr>
              <a:t>Oxbow lakes</a:t>
            </a:r>
            <a:endParaRPr b="1" sz="11200">
              <a:solidFill>
                <a:srgbClr val="0000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AutoNum type="arabicPeriod"/>
            </a:pPr>
            <a:r>
              <a:rPr b="1" lang="en-GB" sz="11200">
                <a:solidFill>
                  <a:srgbClr val="0000FF"/>
                </a:solidFill>
              </a:rPr>
              <a:t>Estuary  </a:t>
            </a:r>
            <a:endParaRPr b="1" sz="112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200" u="sng">
                <a:solidFill>
                  <a:schemeClr val="hlink"/>
                </a:solidFill>
                <a:hlinkClick r:id="rId3"/>
              </a:rPr>
              <a:t>https://docs.google.com/document/d/13noIYFj2KFrJzpS__4HD_Q9S3cb0gpbn990Z_4UrLBI/edit?usp=sharing</a:t>
            </a:r>
            <a:endParaRPr sz="1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type="ctrTitle"/>
          </p:nvPr>
        </p:nvSpPr>
        <p:spPr>
          <a:xfrm>
            <a:off x="3128100" y="331825"/>
            <a:ext cx="1962900" cy="7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000000"/>
                </a:solidFill>
              </a:rPr>
              <a:t>DRAINAGE</a:t>
            </a:r>
            <a:endParaRPr b="1" sz="2500">
              <a:solidFill>
                <a:srgbClr val="000000"/>
              </a:solidFill>
            </a:endParaRPr>
          </a:p>
        </p:txBody>
      </p:sp>
      <p:sp>
        <p:nvSpPr>
          <p:cNvPr id="140" name="Google Shape;140;p14"/>
          <p:cNvSpPr txBox="1"/>
          <p:nvPr>
            <p:ph idx="1" type="subTitle"/>
          </p:nvPr>
        </p:nvSpPr>
        <p:spPr>
          <a:xfrm>
            <a:off x="534825" y="825175"/>
            <a:ext cx="7934400" cy="39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b="1" lang="en-GB" sz="3600">
                <a:solidFill>
                  <a:srgbClr val="000000"/>
                </a:solidFill>
              </a:rPr>
              <a:t>River system of an area is called drainage .</a:t>
            </a:r>
            <a:endParaRPr b="1"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b="1" lang="en-GB" sz="3600">
                <a:solidFill>
                  <a:srgbClr val="000000"/>
                </a:solidFill>
              </a:rPr>
              <a:t>River system consist of one Main river and several small rivers, that joins main river.</a:t>
            </a:r>
            <a:endParaRPr b="1" sz="3600">
              <a:solidFill>
                <a:srgbClr val="000000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b="1" lang="en-GB" sz="3600">
                <a:solidFill>
                  <a:srgbClr val="000000"/>
                </a:solidFill>
              </a:rPr>
              <a:t>Finally these rivers drains into    oceans , seas or lakes.                        </a:t>
            </a:r>
            <a:endParaRPr b="1" sz="36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idx="1" type="subTitle"/>
          </p:nvPr>
        </p:nvSpPr>
        <p:spPr>
          <a:xfrm>
            <a:off x="419100" y="572025"/>
            <a:ext cx="8349000" cy="41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0000FF"/>
                </a:solidFill>
              </a:rPr>
              <a:t>Drainage Basin</a:t>
            </a:r>
            <a:endParaRPr b="1" sz="2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</a:rPr>
              <a:t>The area drained by 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</a:rPr>
              <a:t>a single river system 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</a:rPr>
              <a:t>is called 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</a:rPr>
              <a:t>d</a:t>
            </a:r>
            <a:r>
              <a:rPr b="1" lang="en-GB" sz="3000">
                <a:solidFill>
                  <a:srgbClr val="000000"/>
                </a:solidFill>
              </a:rPr>
              <a:t>rainage basin.</a:t>
            </a:r>
            <a:endParaRPr b="1" sz="3000">
              <a:solidFill>
                <a:srgbClr val="000000"/>
              </a:solidFill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3">
            <a:alphaModFix/>
          </a:blip>
          <a:srcRect b="0" l="0" r="0" t="10658"/>
          <a:stretch/>
        </p:blipFill>
        <p:spPr>
          <a:xfrm>
            <a:off x="4520050" y="1085850"/>
            <a:ext cx="4248050" cy="3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idx="1" type="subTitle"/>
          </p:nvPr>
        </p:nvSpPr>
        <p:spPr>
          <a:xfrm>
            <a:off x="363025" y="981075"/>
            <a:ext cx="3328800" cy="29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0000FF"/>
                </a:solidFill>
              </a:rPr>
              <a:t>WATER DIVIDE</a:t>
            </a:r>
            <a:endParaRPr b="1" sz="26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0000FF"/>
                </a:solidFill>
              </a:rPr>
              <a:t> </a:t>
            </a:r>
            <a:r>
              <a:rPr b="1" lang="en-GB" sz="2600">
                <a:solidFill>
                  <a:srgbClr val="980000"/>
                </a:solidFill>
              </a:rPr>
              <a:t>Elevated area such as a mountain or an upland separates two drainage basins. Such an upland is known as a water divide.</a:t>
            </a:r>
            <a:endParaRPr b="1" sz="2600">
              <a:solidFill>
                <a:srgbClr val="980000"/>
              </a:solidFill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1825" y="152400"/>
            <a:ext cx="5295900" cy="45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idx="1" type="subTitle"/>
          </p:nvPr>
        </p:nvSpPr>
        <p:spPr>
          <a:xfrm>
            <a:off x="610750" y="761750"/>
            <a:ext cx="7937700" cy="38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9900"/>
                </a:solidFill>
              </a:rPr>
              <a:t>                         </a:t>
            </a:r>
            <a:r>
              <a:rPr b="1" lang="en-GB" sz="3141">
                <a:solidFill>
                  <a:srgbClr val="FF9900"/>
                </a:solidFill>
              </a:rPr>
              <a:t>DRAINAGE SYSTEM IN INDIA</a:t>
            </a:r>
            <a:endParaRPr b="1" sz="3141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41">
                <a:solidFill>
                  <a:srgbClr val="0000FF"/>
                </a:solidFill>
              </a:rPr>
              <a:t>Indian rivers are  divided into two major groups.</a:t>
            </a:r>
            <a:endParaRPr b="1" sz="314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41">
              <a:solidFill>
                <a:srgbClr val="0000FF"/>
              </a:solidFill>
            </a:endParaRPr>
          </a:p>
          <a:p>
            <a:pPr indent="-398187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➔"/>
            </a:pPr>
            <a:r>
              <a:rPr b="1" lang="en-GB" sz="3141">
                <a:solidFill>
                  <a:srgbClr val="00FF00"/>
                </a:solidFill>
              </a:rPr>
              <a:t>Himalayan rivers  </a:t>
            </a:r>
            <a:endParaRPr b="1" sz="3141">
              <a:solidFill>
                <a:srgbClr val="00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41">
                <a:solidFill>
                  <a:srgbClr val="00FF00"/>
                </a:solidFill>
              </a:rPr>
              <a:t>and </a:t>
            </a:r>
            <a:endParaRPr b="1" sz="3141">
              <a:solidFill>
                <a:srgbClr val="00FF00"/>
              </a:solidFill>
            </a:endParaRPr>
          </a:p>
          <a:p>
            <a:pPr indent="-398187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Char char="➔"/>
            </a:pPr>
            <a:r>
              <a:rPr b="1" lang="en-GB" sz="3141">
                <a:solidFill>
                  <a:srgbClr val="00FF00"/>
                </a:solidFill>
              </a:rPr>
              <a:t>Peninsular rivers</a:t>
            </a:r>
            <a:endParaRPr b="1" sz="314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4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41">
                <a:solidFill>
                  <a:srgbClr val="0000FF"/>
                </a:solidFill>
              </a:rPr>
              <a:t>The Himalayan and Peninsular rivers  are different from each other in many ways.</a:t>
            </a:r>
            <a:endParaRPr b="1" sz="3141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idx="1" type="subTitle"/>
          </p:nvPr>
        </p:nvSpPr>
        <p:spPr>
          <a:xfrm>
            <a:off x="142450" y="243050"/>
            <a:ext cx="8697600" cy="46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CC0000"/>
                </a:solidFill>
              </a:rPr>
              <a:t> </a:t>
            </a:r>
            <a:r>
              <a:rPr b="1" lang="en-GB" sz="10739">
                <a:solidFill>
                  <a:srgbClr val="CC0000"/>
                </a:solidFill>
              </a:rPr>
              <a:t>Most of the Himalayan rivers are perennial.</a:t>
            </a:r>
            <a:endParaRPr b="1" sz="10739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739">
              <a:solidFill>
                <a:srgbClr val="CC0000"/>
              </a:solidFill>
            </a:endParaRPr>
          </a:p>
          <a:p>
            <a:pPr indent="-399085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Char char="●"/>
            </a:pPr>
            <a:r>
              <a:rPr b="1" lang="en-GB" sz="10739">
                <a:solidFill>
                  <a:srgbClr val="CC0000"/>
                </a:solidFill>
              </a:rPr>
              <a:t>Sources of this rivers are </a:t>
            </a:r>
            <a:r>
              <a:rPr b="1" lang="en-GB" sz="10739">
                <a:solidFill>
                  <a:srgbClr val="CC0000"/>
                </a:solidFill>
              </a:rPr>
              <a:t>glaciers and rainwater.</a:t>
            </a:r>
            <a:endParaRPr b="1" sz="10739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739">
              <a:solidFill>
                <a:srgbClr val="CC0000"/>
              </a:solidFill>
            </a:endParaRPr>
          </a:p>
          <a:p>
            <a:pPr indent="-399085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Char char="●"/>
            </a:pPr>
            <a:r>
              <a:rPr b="1" lang="en-GB" sz="10739">
                <a:solidFill>
                  <a:srgbClr val="CC0000"/>
                </a:solidFill>
              </a:rPr>
              <a:t>   The Himalayan rivers have long gorges.</a:t>
            </a:r>
            <a:endParaRPr b="1" sz="10739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739">
                <a:solidFill>
                  <a:srgbClr val="CC0000"/>
                </a:solidFill>
              </a:rPr>
              <a:t>(gorges means a narrow valley with steep sides and river running through it).</a:t>
            </a:r>
            <a:endParaRPr b="1" sz="10739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739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CC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CC0000"/>
                </a:solidFill>
              </a:rPr>
              <a:t>                      </a:t>
            </a:r>
            <a:endParaRPr b="1" sz="22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"/>
          <p:cNvSpPr txBox="1"/>
          <p:nvPr>
            <p:ph idx="1" type="subTitle"/>
          </p:nvPr>
        </p:nvSpPr>
        <p:spPr>
          <a:xfrm>
            <a:off x="2124575" y="4087333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FF00FF"/>
                </a:solidFill>
              </a:rPr>
              <a:t>G</a:t>
            </a:r>
            <a:r>
              <a:rPr b="1" lang="en-GB" sz="3100">
                <a:solidFill>
                  <a:srgbClr val="FF00FF"/>
                </a:solidFill>
              </a:rPr>
              <a:t>orges</a:t>
            </a:r>
            <a:endParaRPr b="1" sz="3100">
              <a:solidFill>
                <a:srgbClr val="FF00FF"/>
              </a:solidFill>
            </a:endParaRPr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50" y="167100"/>
            <a:ext cx="8764175" cy="40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idx="1" type="subTitle"/>
          </p:nvPr>
        </p:nvSpPr>
        <p:spPr>
          <a:xfrm>
            <a:off x="1129975" y="1021675"/>
            <a:ext cx="7453800" cy="33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178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85"/>
              <a:buChar char="●"/>
            </a:pPr>
            <a:r>
              <a:rPr b="1" lang="en-GB" sz="2884">
                <a:solidFill>
                  <a:srgbClr val="9900FF"/>
                </a:solidFill>
              </a:rPr>
              <a:t>This rivers have long courses from their source to the sea.</a:t>
            </a:r>
            <a:endParaRPr b="1" sz="2884">
              <a:solidFill>
                <a:srgbClr val="9900F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2884">
              <a:solidFill>
                <a:srgbClr val="9900FF"/>
              </a:solidFill>
            </a:endParaRPr>
          </a:p>
          <a:p>
            <a:pPr indent="-41178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85"/>
              <a:buChar char="●"/>
            </a:pPr>
            <a:r>
              <a:rPr b="1" lang="en-GB" sz="2884">
                <a:solidFill>
                  <a:srgbClr val="9900FF"/>
                </a:solidFill>
              </a:rPr>
              <a:t>They perform intensive erosional activities in their upper courses.</a:t>
            </a:r>
            <a:endParaRPr b="1" sz="2884">
              <a:solidFill>
                <a:srgbClr val="9900F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2884">
              <a:solidFill>
                <a:srgbClr val="9900FF"/>
              </a:solidFill>
            </a:endParaRPr>
          </a:p>
          <a:p>
            <a:pPr indent="-41178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85"/>
              <a:buChar char="●"/>
            </a:pPr>
            <a:r>
              <a:rPr b="1" lang="en-GB" sz="2884">
                <a:solidFill>
                  <a:srgbClr val="9900FF"/>
                </a:solidFill>
              </a:rPr>
              <a:t>it carries huge loads of silt and sand.</a:t>
            </a:r>
            <a:endParaRPr b="1" sz="6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idx="1" type="subTitle"/>
          </p:nvPr>
        </p:nvSpPr>
        <p:spPr>
          <a:xfrm>
            <a:off x="541275" y="499375"/>
            <a:ext cx="8109000" cy="42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6835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776"/>
              <a:buChar char="●"/>
            </a:pPr>
            <a:r>
              <a:rPr b="1" lang="en-GB" sz="3775">
                <a:solidFill>
                  <a:srgbClr val="CC0000"/>
                </a:solidFill>
              </a:rPr>
              <a:t>In the middle and lower courses,these rivers form meanders, oxbow lakes,and many other depositional features in their floodplains.</a:t>
            </a:r>
            <a:endParaRPr b="1" sz="3775">
              <a:solidFill>
                <a:srgbClr val="CC0000"/>
              </a:solidFill>
            </a:endParaRPr>
          </a:p>
          <a:p>
            <a:pPr indent="-46835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776"/>
              <a:buChar char="●"/>
            </a:pPr>
            <a:r>
              <a:rPr b="1" lang="en-GB" sz="3775">
                <a:solidFill>
                  <a:srgbClr val="CC0000"/>
                </a:solidFill>
              </a:rPr>
              <a:t>They also have well developed deltas</a:t>
            </a:r>
            <a:endParaRPr sz="44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